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e91193e0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e91193e0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5acec2c0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5acec2c0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Here are the 20 most frequently used and meaningful words in comments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5acec2c0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5acec2c0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I </a:t>
            </a:r>
            <a:r>
              <a:rPr lang="zh-CN"/>
              <a:t>believe these statistics will certainly promote the publicity and improvement of the course.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ed0378eb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ed0378eb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ef967883a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ef967883a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e91193e0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e91193e0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ed0378e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ed0378e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d0378eb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ed0378eb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ef967883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ef967883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e91193e0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e91193e0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ef967883a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ef967883a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ed0378eb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ed0378eb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tHlUT3dsSDc" TargetMode="External"/><Relationship Id="rId4" Type="http://schemas.openxmlformats.org/officeDocument/2006/relationships/image" Target="../media/image16.jpg"/><Relationship Id="rId5" Type="http://schemas.openxmlformats.org/officeDocument/2006/relationships/hyperlink" Target="http://www.youtube.com/watch?v=KpaPVR82pVE" TargetMode="External"/><Relationship Id="rId6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19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www.youtube.com/watch?v=jwj-mWcJ_Us" TargetMode="External"/><Relationship Id="rId4" Type="http://schemas.openxmlformats.org/officeDocument/2006/relationships/image" Target="../media/image6.jpg"/><Relationship Id="rId5" Type="http://schemas.openxmlformats.org/officeDocument/2006/relationships/hyperlink" Target="http://www.youtube.com/watch?v=Tt2alLK0mzg" TargetMode="External"/><Relationship Id="rId6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4000">
                <a:solidFill>
                  <a:schemeClr val="accent1"/>
                </a:solidFill>
              </a:rPr>
              <a:t>Group 4 Covid-19 Critical Care</a:t>
            </a:r>
            <a:endParaRPr b="1" sz="4000">
              <a:solidFill>
                <a:schemeClr val="accen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>
                <a:solidFill>
                  <a:srgbClr val="999999"/>
                </a:solidFill>
              </a:rPr>
              <a:t>Presentation</a:t>
            </a:r>
            <a:endParaRPr sz="30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311725" y="311725"/>
            <a:ext cx="4987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3 Insights</a:t>
            </a:r>
            <a:endParaRPr b="1" i="1" sz="1800">
              <a:solidFill>
                <a:schemeClr val="accent1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11725" y="604275"/>
            <a:ext cx="30000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The statistics for all comments: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225" y="1140225"/>
            <a:ext cx="5560700" cy="35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1088400" y="4530300"/>
            <a:ext cx="6967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</a:t>
            </a:r>
            <a:r>
              <a:rPr lang="zh-CN"/>
              <a:t>he </a:t>
            </a:r>
            <a:r>
              <a:rPr lang="zh-CN"/>
              <a:t>‘c</a:t>
            </a:r>
            <a:r>
              <a:rPr lang="zh-CN"/>
              <a:t>ritical’ is the most frequently mentioned word, mainly about some critical cases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311725" y="311725"/>
            <a:ext cx="4987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3 Insights</a:t>
            </a:r>
            <a:endParaRPr b="1" i="1" sz="1800">
              <a:solidFill>
                <a:schemeClr val="accent1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311725" y="617725"/>
            <a:ext cx="6083400" cy="6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A</a:t>
            </a:r>
            <a:r>
              <a:rPr lang="zh-CN"/>
              <a:t>s we can see, almost all the comments were positive</a:t>
            </a:r>
            <a:endParaRPr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2813" y="1043125"/>
            <a:ext cx="4978333" cy="3522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3"/>
          <p:cNvSpPr txBox="1"/>
          <p:nvPr/>
        </p:nvSpPr>
        <p:spPr>
          <a:xfrm>
            <a:off x="1427250" y="4351150"/>
            <a:ext cx="6289500" cy="9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audience expressed their </a:t>
            </a:r>
            <a:r>
              <a:rPr lang="zh-CN"/>
              <a:t>praise</a:t>
            </a:r>
            <a:r>
              <a:rPr lang="zh-CN"/>
              <a:t> and thanks, as well as the richness and interest of the course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/>
        </p:nvSpPr>
        <p:spPr>
          <a:xfrm>
            <a:off x="311725" y="311725"/>
            <a:ext cx="4987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4 Enrolments Data—— </a:t>
            </a:r>
            <a:r>
              <a:rPr b="1" i="1" lang="zh-CN" sz="1800">
                <a:solidFill>
                  <a:schemeClr val="accent1"/>
                </a:solidFill>
              </a:rPr>
              <a:t>Xi Pang</a:t>
            </a:r>
            <a:endParaRPr b="1" i="1" sz="1800">
              <a:solidFill>
                <a:schemeClr val="accent1"/>
              </a:solidFill>
            </a:endParaRPr>
          </a:p>
        </p:txBody>
      </p:sp>
      <p:pic>
        <p:nvPicPr>
          <p:cNvPr id="163" name="Google Shape;163;p24" title="Step Completion Ra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25" y="1055032"/>
            <a:ext cx="4162876" cy="3122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4"/>
          <p:cNvSpPr txBox="1"/>
          <p:nvPr/>
        </p:nvSpPr>
        <p:spPr>
          <a:xfrm>
            <a:off x="745913" y="4400875"/>
            <a:ext cx="3336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A </a:t>
            </a:r>
            <a:r>
              <a:rPr lang="zh-CN" sz="1200"/>
              <a:t>line chart shows how step completion rates change as students go through this course.</a:t>
            </a:r>
            <a:endParaRPr sz="1200"/>
          </a:p>
        </p:txBody>
      </p:sp>
      <p:pic>
        <p:nvPicPr>
          <p:cNvPr id="165" name="Google Shape;165;p24" title="Dynamic Line Chart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93650" y="1055032"/>
            <a:ext cx="4162874" cy="3122143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/>
          <p:nvPr/>
        </p:nvSpPr>
        <p:spPr>
          <a:xfrm>
            <a:off x="5106638" y="4400875"/>
            <a:ext cx="3336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A dynamic line chart shows how visitor counts change as time goes by.</a:t>
            </a: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 rotWithShape="1">
          <a:blip r:embed="rId3">
            <a:alphaModFix/>
          </a:blip>
          <a:srcRect b="0" l="0" r="0" t="6820"/>
          <a:stretch/>
        </p:blipFill>
        <p:spPr>
          <a:xfrm>
            <a:off x="374950" y="1254325"/>
            <a:ext cx="8328499" cy="3138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2728950" y="795150"/>
            <a:ext cx="3686100" cy="3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proportion of students in each country</a:t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893400" y="4483250"/>
            <a:ext cx="73572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34.86% of registered students are from the UK, which is the place with the highest number of registered students, followed by India, Australia and so on</a:t>
            </a:r>
            <a:endParaRPr sz="1200"/>
          </a:p>
        </p:txBody>
      </p:sp>
      <p:sp>
        <p:nvSpPr>
          <p:cNvPr id="175" name="Google Shape;175;p25"/>
          <p:cNvSpPr txBox="1"/>
          <p:nvPr/>
        </p:nvSpPr>
        <p:spPr>
          <a:xfrm>
            <a:off x="311725" y="311725"/>
            <a:ext cx="4987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2 Student Demographics—— </a:t>
            </a:r>
            <a:r>
              <a:rPr b="1" i="1" lang="zh-CN" sz="1800">
                <a:solidFill>
                  <a:schemeClr val="accent1"/>
                </a:solidFill>
              </a:rPr>
              <a:t>Di Nie</a:t>
            </a:r>
            <a:endParaRPr b="1" i="1"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2950" y="232700"/>
            <a:ext cx="28485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9900"/>
                </a:solidFill>
              </a:rPr>
              <a:t>Challenge Introduction</a:t>
            </a:r>
            <a:endParaRPr b="1" sz="1800">
              <a:solidFill>
                <a:srgbClr val="FF9900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2190" l="0" r="0" t="0"/>
          <a:stretch/>
        </p:blipFill>
        <p:spPr>
          <a:xfrm>
            <a:off x="3378755" y="1051150"/>
            <a:ext cx="5348069" cy="36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77125" y="1051150"/>
            <a:ext cx="2784300" cy="36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1155CC"/>
                </a:solidFill>
              </a:rPr>
              <a:t>Challenge Context: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Covid-19 Online Course 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1155CC"/>
                </a:solidFill>
              </a:rPr>
              <a:t>Data Types:</a:t>
            </a:r>
            <a:endParaRPr b="1">
              <a:solidFill>
                <a:srgbClr val="1155CC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zh-CN" sz="1200"/>
              <a:t>Students’ Demographics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zh-CN" sz="1200"/>
              <a:t>Course Feedback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zh-CN" sz="1200"/>
              <a:t>Course Content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zh-CN" sz="1200"/>
              <a:t>Enrolments Data</a:t>
            </a:r>
            <a:endParaRPr sz="1200"/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1155CC"/>
                </a:solidFill>
              </a:rPr>
              <a:t>Data Holder:</a:t>
            </a:r>
            <a:r>
              <a:rPr lang="zh-CN"/>
              <a:t> </a:t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Lauren</a:t>
            </a:r>
            <a:r>
              <a:rPr lang="zh-CN" sz="1200"/>
              <a:t> Johnston-Smith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1155CC"/>
                </a:solidFill>
              </a:rPr>
              <a:t>Audience: 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future students/holder’s colleagues</a:t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1155CC"/>
                </a:solidFill>
              </a:rPr>
              <a:t>Target:</a:t>
            </a:r>
            <a:endParaRPr b="1">
              <a:solidFill>
                <a:srgbClr val="1155CC"/>
              </a:solidFill>
            </a:endParaRPr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zh-CN" sz="1200"/>
              <a:t>Attract potential students </a:t>
            </a:r>
            <a:endParaRPr sz="1200"/>
          </a:p>
          <a:p>
            <a:pPr indent="-304800" lvl="0" marL="457200" rtl="0" algn="just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zh-CN" sz="1200"/>
              <a:t>Present to colleagues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/>
        </p:nvSpPr>
        <p:spPr>
          <a:xfrm>
            <a:off x="312950" y="232700"/>
            <a:ext cx="4736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rgbClr val="FF9900"/>
                </a:solidFill>
              </a:rPr>
              <a:t>Our Data Formats </a:t>
            </a:r>
            <a:endParaRPr b="1" sz="1800">
              <a:solidFill>
                <a:srgbClr val="FF9900"/>
              </a:solidFill>
            </a:endParaRPr>
          </a:p>
        </p:txBody>
      </p:sp>
      <p:sp>
        <p:nvSpPr>
          <p:cNvPr id="68" name="Google Shape;68;p15"/>
          <p:cNvSpPr txBox="1"/>
          <p:nvPr/>
        </p:nvSpPr>
        <p:spPr>
          <a:xfrm>
            <a:off x="6419863" y="3689368"/>
            <a:ext cx="19446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1155CC"/>
                </a:solidFill>
              </a:rPr>
              <a:t>Excel Spreadsheets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12380" l="0" r="0" t="0"/>
          <a:stretch/>
        </p:blipFill>
        <p:spPr>
          <a:xfrm>
            <a:off x="6082270" y="1758943"/>
            <a:ext cx="2619781" cy="1694350"/>
          </a:xfrm>
          <a:prstGeom prst="rect">
            <a:avLst/>
          </a:prstGeom>
          <a:noFill/>
          <a:ln>
            <a:noFill/>
          </a:ln>
          <a:effectLst>
            <a:outerShdw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8029" t="0"/>
          <a:stretch/>
        </p:blipFill>
        <p:spPr>
          <a:xfrm>
            <a:off x="313150" y="1758943"/>
            <a:ext cx="2670400" cy="16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740238" y="3689368"/>
            <a:ext cx="18162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1155CC"/>
                </a:solidFill>
              </a:rPr>
              <a:t>Learners’ Reviews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36790" y="1758943"/>
            <a:ext cx="2670411" cy="169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3663888" y="3689368"/>
            <a:ext cx="18162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>
                <a:solidFill>
                  <a:srgbClr val="1155CC"/>
                </a:solidFill>
              </a:rPr>
              <a:t>Course Content</a:t>
            </a:r>
            <a:endParaRPr b="1">
              <a:solidFill>
                <a:srgbClr val="1155CC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/>
        </p:nvSpPr>
        <p:spPr>
          <a:xfrm>
            <a:off x="311725" y="311725"/>
            <a:ext cx="46767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1 Course Introduction</a:t>
            </a:r>
            <a:r>
              <a:rPr b="1" lang="zh-CN" sz="1800">
                <a:solidFill>
                  <a:schemeClr val="accent1"/>
                </a:solidFill>
              </a:rPr>
              <a:t>—— </a:t>
            </a:r>
            <a:r>
              <a:rPr b="1" i="1" lang="zh-CN" sz="1800">
                <a:solidFill>
                  <a:schemeClr val="accent1"/>
                </a:solidFill>
              </a:rPr>
              <a:t>Angie Liu</a:t>
            </a:r>
            <a:endParaRPr b="1" i="1" sz="1800">
              <a:solidFill>
                <a:schemeClr val="accent1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024650"/>
            <a:ext cx="2621649" cy="185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7637" y="1033649"/>
            <a:ext cx="2622103" cy="185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4000" y="1025168"/>
            <a:ext cx="2621650" cy="185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3113" y="3094100"/>
            <a:ext cx="2620262" cy="185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86108" y="3091425"/>
            <a:ext cx="2623679" cy="185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62520" y="3090725"/>
            <a:ext cx="2624605" cy="185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/>
        </p:nvSpPr>
        <p:spPr>
          <a:xfrm>
            <a:off x="311725" y="311725"/>
            <a:ext cx="4987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2 Student Demographics—— </a:t>
            </a:r>
            <a:r>
              <a:rPr b="1" i="1" lang="zh-CN" sz="1800">
                <a:solidFill>
                  <a:schemeClr val="accent1"/>
                </a:solidFill>
              </a:rPr>
              <a:t>Di Nie</a:t>
            </a:r>
            <a:endParaRPr b="1" i="1" sz="1800">
              <a:solidFill>
                <a:schemeClr val="accent1"/>
              </a:solidFill>
            </a:endParaRPr>
          </a:p>
        </p:txBody>
      </p:sp>
      <p:grpSp>
        <p:nvGrpSpPr>
          <p:cNvPr id="90" name="Google Shape;90;p17"/>
          <p:cNvGrpSpPr/>
          <p:nvPr/>
        </p:nvGrpSpPr>
        <p:grpSpPr>
          <a:xfrm>
            <a:off x="627884" y="866089"/>
            <a:ext cx="3265892" cy="2097899"/>
            <a:chOff x="362416" y="1017175"/>
            <a:chExt cx="3566942" cy="2272175"/>
          </a:xfrm>
        </p:grpSpPr>
        <p:pic>
          <p:nvPicPr>
            <p:cNvPr id="91" name="Google Shape;91;p17"/>
            <p:cNvPicPr preferRelativeResize="0"/>
            <p:nvPr/>
          </p:nvPicPr>
          <p:blipFill rotWithShape="1">
            <a:blip r:embed="rId3">
              <a:alphaModFix/>
            </a:blip>
            <a:srcRect b="0" l="0" r="33271" t="0"/>
            <a:stretch/>
          </p:blipFill>
          <p:spPr>
            <a:xfrm>
              <a:off x="1237725" y="1106975"/>
              <a:ext cx="2588950" cy="2182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7"/>
            <p:cNvPicPr preferRelativeResize="0"/>
            <p:nvPr/>
          </p:nvPicPr>
          <p:blipFill rotWithShape="1">
            <a:blip r:embed="rId3">
              <a:alphaModFix/>
            </a:blip>
            <a:srcRect b="0" l="77439" r="0" t="0"/>
            <a:stretch/>
          </p:blipFill>
          <p:spPr>
            <a:xfrm>
              <a:off x="362416" y="1017175"/>
              <a:ext cx="875300" cy="218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" name="Google Shape;93;p17"/>
            <p:cNvSpPr txBox="1"/>
            <p:nvPr/>
          </p:nvSpPr>
          <p:spPr>
            <a:xfrm>
              <a:off x="3053958" y="1886221"/>
              <a:ext cx="875400" cy="19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351C75"/>
                  </a:solidFill>
                </a:rPr>
                <a:t>42.7%</a:t>
              </a:r>
              <a:endParaRPr sz="1200">
                <a:solidFill>
                  <a:srgbClr val="351C75"/>
                </a:solidFill>
              </a:endParaRPr>
            </a:p>
          </p:txBody>
        </p:sp>
        <p:sp>
          <p:nvSpPr>
            <p:cNvPr id="94" name="Google Shape;94;p17"/>
            <p:cNvSpPr txBox="1"/>
            <p:nvPr/>
          </p:nvSpPr>
          <p:spPr>
            <a:xfrm>
              <a:off x="2089450" y="1483132"/>
              <a:ext cx="964500" cy="3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/>
                <a:t>18</a:t>
              </a:r>
              <a:r>
                <a:rPr lang="zh-CN" sz="1100"/>
                <a:t>.7%</a:t>
              </a:r>
              <a:endParaRPr sz="1100"/>
            </a:p>
          </p:txBody>
        </p:sp>
        <p:sp>
          <p:nvSpPr>
            <p:cNvPr id="95" name="Google Shape;95;p17"/>
            <p:cNvSpPr txBox="1"/>
            <p:nvPr/>
          </p:nvSpPr>
          <p:spPr>
            <a:xfrm>
              <a:off x="1834675" y="1938409"/>
              <a:ext cx="790500" cy="33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>
                  <a:solidFill>
                    <a:srgbClr val="351C75"/>
                  </a:solidFill>
                </a:rPr>
                <a:t>11.2</a:t>
              </a:r>
              <a:r>
                <a:rPr lang="zh-CN" sz="1100">
                  <a:solidFill>
                    <a:srgbClr val="351C75"/>
                  </a:solidFill>
                </a:rPr>
                <a:t>%</a:t>
              </a:r>
              <a:endParaRPr sz="1100">
                <a:solidFill>
                  <a:srgbClr val="351C75"/>
                </a:solidFill>
              </a:endParaRPr>
            </a:p>
          </p:txBody>
        </p:sp>
      </p:grpSp>
      <p:grpSp>
        <p:nvGrpSpPr>
          <p:cNvPr id="96" name="Google Shape;96;p17"/>
          <p:cNvGrpSpPr/>
          <p:nvPr/>
        </p:nvGrpSpPr>
        <p:grpSpPr>
          <a:xfrm>
            <a:off x="5368268" y="713409"/>
            <a:ext cx="2871861" cy="2097917"/>
            <a:chOff x="5089924" y="831325"/>
            <a:chExt cx="3496300" cy="2554075"/>
          </a:xfrm>
        </p:grpSpPr>
        <p:pic>
          <p:nvPicPr>
            <p:cNvPr id="97" name="Google Shape;97;p17"/>
            <p:cNvPicPr preferRelativeResize="0"/>
            <p:nvPr/>
          </p:nvPicPr>
          <p:blipFill rotWithShape="1">
            <a:blip r:embed="rId4">
              <a:alphaModFix/>
            </a:blip>
            <a:srcRect b="0" l="22999" r="0" t="0"/>
            <a:stretch/>
          </p:blipFill>
          <p:spPr>
            <a:xfrm>
              <a:off x="5089924" y="831325"/>
              <a:ext cx="3496300" cy="255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" name="Google Shape;98;p17"/>
            <p:cNvSpPr txBox="1"/>
            <p:nvPr/>
          </p:nvSpPr>
          <p:spPr>
            <a:xfrm>
              <a:off x="6196000" y="1683729"/>
              <a:ext cx="9645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434343"/>
                  </a:solidFill>
                </a:rPr>
                <a:t>27.4</a:t>
              </a:r>
              <a:r>
                <a:rPr lang="zh-CN" sz="1200">
                  <a:solidFill>
                    <a:srgbClr val="434343"/>
                  </a:solidFill>
                </a:rPr>
                <a:t>%</a:t>
              </a:r>
              <a:endParaRPr sz="1200">
                <a:solidFill>
                  <a:srgbClr val="434343"/>
                </a:solidFill>
              </a:endParaRPr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5486400" y="2462129"/>
              <a:ext cx="9645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>
                  <a:solidFill>
                    <a:srgbClr val="434343"/>
                  </a:solidFill>
                </a:rPr>
                <a:t>19.5</a:t>
              </a:r>
              <a:r>
                <a:rPr lang="zh-CN" sz="1100">
                  <a:solidFill>
                    <a:srgbClr val="434343"/>
                  </a:solidFill>
                </a:rPr>
                <a:t>%</a:t>
              </a:r>
              <a:endParaRPr sz="1100">
                <a:solidFill>
                  <a:srgbClr val="434343"/>
                </a:solidFill>
              </a:endParaRPr>
            </a:p>
          </p:txBody>
        </p:sp>
        <p:sp>
          <p:nvSpPr>
            <p:cNvPr id="100" name="Google Shape;100;p17"/>
            <p:cNvSpPr txBox="1"/>
            <p:nvPr/>
          </p:nvSpPr>
          <p:spPr>
            <a:xfrm>
              <a:off x="5299225" y="1708129"/>
              <a:ext cx="964500" cy="45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200">
                  <a:solidFill>
                    <a:srgbClr val="434343"/>
                  </a:solidFill>
                </a:rPr>
                <a:t>31.3</a:t>
              </a:r>
              <a:r>
                <a:rPr lang="zh-CN" sz="1200">
                  <a:solidFill>
                    <a:srgbClr val="434343"/>
                  </a:solidFill>
                </a:rPr>
                <a:t>%</a:t>
              </a:r>
              <a:endParaRPr sz="1200">
                <a:solidFill>
                  <a:srgbClr val="434343"/>
                </a:solidFill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3596212" y="3037555"/>
            <a:ext cx="2130186" cy="1951723"/>
            <a:chOff x="3537949" y="2842525"/>
            <a:chExt cx="2278761" cy="2087850"/>
          </a:xfrm>
        </p:grpSpPr>
        <p:pic>
          <p:nvPicPr>
            <p:cNvPr id="102" name="Google Shape;102;p17"/>
            <p:cNvPicPr preferRelativeResize="0"/>
            <p:nvPr/>
          </p:nvPicPr>
          <p:blipFill rotWithShape="1">
            <a:blip r:embed="rId5">
              <a:alphaModFix/>
            </a:blip>
            <a:srcRect b="0" l="23831" r="20449" t="0"/>
            <a:stretch/>
          </p:blipFill>
          <p:spPr>
            <a:xfrm>
              <a:off x="3537949" y="2842525"/>
              <a:ext cx="2068124" cy="2087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7"/>
            <p:cNvSpPr txBox="1"/>
            <p:nvPr/>
          </p:nvSpPr>
          <p:spPr>
            <a:xfrm>
              <a:off x="4891510" y="3668058"/>
              <a:ext cx="9252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>
                  <a:solidFill>
                    <a:srgbClr val="434343"/>
                  </a:solidFill>
                </a:rPr>
                <a:t>56.2</a:t>
              </a:r>
              <a:r>
                <a:rPr lang="zh-CN" sz="1100">
                  <a:solidFill>
                    <a:srgbClr val="434343"/>
                  </a:solidFill>
                </a:rPr>
                <a:t>%</a:t>
              </a:r>
              <a:endParaRPr sz="1100">
                <a:solidFill>
                  <a:srgbClr val="434343"/>
                </a:solidFill>
              </a:endParaRPr>
            </a:p>
          </p:txBody>
        </p:sp>
        <p:sp>
          <p:nvSpPr>
            <p:cNvPr id="104" name="Google Shape;104;p17"/>
            <p:cNvSpPr txBox="1"/>
            <p:nvPr/>
          </p:nvSpPr>
          <p:spPr>
            <a:xfrm>
              <a:off x="3591535" y="3668058"/>
              <a:ext cx="9252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100">
                  <a:solidFill>
                    <a:srgbClr val="434343"/>
                  </a:solidFill>
                </a:rPr>
                <a:t>43.3</a:t>
              </a:r>
              <a:r>
                <a:rPr lang="zh-CN" sz="1100">
                  <a:solidFill>
                    <a:srgbClr val="434343"/>
                  </a:solidFill>
                </a:rPr>
                <a:t>%</a:t>
              </a:r>
              <a:endParaRPr sz="1100">
                <a:solidFill>
                  <a:srgbClr val="434343"/>
                </a:solidFill>
              </a:endParaRPr>
            </a:p>
          </p:txBody>
        </p:sp>
      </p:grpSp>
      <p:sp>
        <p:nvSpPr>
          <p:cNvPr id="105" name="Google Shape;105;p17"/>
          <p:cNvSpPr txBox="1"/>
          <p:nvPr/>
        </p:nvSpPr>
        <p:spPr>
          <a:xfrm>
            <a:off x="1160525" y="2732413"/>
            <a:ext cx="3182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</a:rPr>
              <a:t>The percentage of Student Employment status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6" name="Google Shape;106;p17"/>
          <p:cNvSpPr txBox="1"/>
          <p:nvPr/>
        </p:nvSpPr>
        <p:spPr>
          <a:xfrm>
            <a:off x="6890125" y="193950"/>
            <a:ext cx="23253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050">
                <a:solidFill>
                  <a:srgbClr val="3A343A"/>
                </a:solidFill>
                <a:highlight>
                  <a:srgbClr val="FFFFFF"/>
                </a:highlight>
              </a:rPr>
              <a:t>45,577</a:t>
            </a:r>
            <a:r>
              <a:rPr lang="zh-CN" sz="1050">
                <a:solidFill>
                  <a:srgbClr val="3A343A"/>
                </a:solidFill>
                <a:highlight>
                  <a:srgbClr val="FFFFFF"/>
                </a:highlight>
              </a:rPr>
              <a:t> enrolled on this course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5421850" y="2732425"/>
            <a:ext cx="16398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</a:rPr>
              <a:t>The student age ratio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08" name="Google Shape;108;p17"/>
          <p:cNvSpPr txBox="1"/>
          <p:nvPr/>
        </p:nvSpPr>
        <p:spPr>
          <a:xfrm>
            <a:off x="5574250" y="4438575"/>
            <a:ext cx="18945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>
                <a:solidFill>
                  <a:schemeClr val="dk1"/>
                </a:solidFill>
              </a:rPr>
              <a:t>The student </a:t>
            </a:r>
            <a:r>
              <a:rPr lang="zh-CN" sz="1100">
                <a:solidFill>
                  <a:schemeClr val="dk1"/>
                </a:solidFill>
              </a:rPr>
              <a:t>gender</a:t>
            </a:r>
            <a:r>
              <a:rPr lang="zh-CN" sz="1100">
                <a:solidFill>
                  <a:schemeClr val="dk1"/>
                </a:solidFill>
              </a:rPr>
              <a:t> ratio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0" l="-2072" r="-2072" t="0"/>
          <a:stretch/>
        </p:blipFill>
        <p:spPr>
          <a:xfrm>
            <a:off x="649125" y="1308324"/>
            <a:ext cx="7845752" cy="32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/>
        </p:nvSpPr>
        <p:spPr>
          <a:xfrm>
            <a:off x="2083050" y="851350"/>
            <a:ext cx="4977900" cy="3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working status and gender of students of different ages</a:t>
            </a:r>
            <a:endParaRPr/>
          </a:p>
        </p:txBody>
      </p:sp>
      <p:sp>
        <p:nvSpPr>
          <p:cNvPr id="115" name="Google Shape;115;p18"/>
          <p:cNvSpPr txBox="1"/>
          <p:nvPr/>
        </p:nvSpPr>
        <p:spPr>
          <a:xfrm>
            <a:off x="807300" y="4498475"/>
            <a:ext cx="7529400" cy="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Statistically our main group of students are full-time workers aged 26 - 35 and full-time students aged 18 - 25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>
                <a:solidFill>
                  <a:schemeClr val="dk1"/>
                </a:solidFill>
              </a:rPr>
              <a:t>In terms of gender distribution, the difference is small.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311725" y="311725"/>
            <a:ext cx="4987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2 Student Demographics—— </a:t>
            </a:r>
            <a:r>
              <a:rPr b="1" i="1" lang="zh-CN" sz="1800">
                <a:solidFill>
                  <a:schemeClr val="accent1"/>
                </a:solidFill>
              </a:rPr>
              <a:t>Di Nie</a:t>
            </a:r>
            <a:endParaRPr b="1" i="1"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 txBox="1"/>
          <p:nvPr/>
        </p:nvSpPr>
        <p:spPr>
          <a:xfrm>
            <a:off x="666850" y="4393525"/>
            <a:ext cx="3336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A bar chart shows the distribution of students’ employment status for each country</a:t>
            </a:r>
            <a:endParaRPr sz="1200"/>
          </a:p>
        </p:txBody>
      </p:sp>
      <p:sp>
        <p:nvSpPr>
          <p:cNvPr id="122" name="Google Shape;122;p19"/>
          <p:cNvSpPr txBox="1"/>
          <p:nvPr/>
        </p:nvSpPr>
        <p:spPr>
          <a:xfrm>
            <a:off x="5117750" y="4393525"/>
            <a:ext cx="3336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A chart shows the distribution of students’ gender for each country</a:t>
            </a:r>
            <a:endParaRPr sz="1200"/>
          </a:p>
        </p:txBody>
      </p:sp>
      <p:pic>
        <p:nvPicPr>
          <p:cNvPr id="123" name="Google Shape;123;p19" title="Bar Chart of Students' Employment Statu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525" y="1091475"/>
            <a:ext cx="4199550" cy="31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 title="Gender Distribution for Each Country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86425" y="1091462"/>
            <a:ext cx="4199550" cy="314966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/>
          <p:nvPr/>
        </p:nvSpPr>
        <p:spPr>
          <a:xfrm>
            <a:off x="311725" y="311725"/>
            <a:ext cx="4987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2 Student Demographics—— </a:t>
            </a:r>
            <a:r>
              <a:rPr b="1" i="1" lang="zh-CN" sz="1800">
                <a:solidFill>
                  <a:schemeClr val="accent1"/>
                </a:solidFill>
              </a:rPr>
              <a:t>Xi Pang</a:t>
            </a:r>
            <a:endParaRPr b="1" i="1"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775" y="407688"/>
            <a:ext cx="7278444" cy="409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>
            <p:ph idx="1" type="subTitle"/>
          </p:nvPr>
        </p:nvSpPr>
        <p:spPr>
          <a:xfrm>
            <a:off x="331625" y="910875"/>
            <a:ext cx="8520600" cy="34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</a:rPr>
              <a:t>Student’s age range in different countries</a:t>
            </a:r>
            <a:endParaRPr/>
          </a:p>
        </p:txBody>
      </p:sp>
      <p:sp>
        <p:nvSpPr>
          <p:cNvPr id="132" name="Google Shape;132;p20"/>
          <p:cNvSpPr txBox="1"/>
          <p:nvPr/>
        </p:nvSpPr>
        <p:spPr>
          <a:xfrm>
            <a:off x="897425" y="4432400"/>
            <a:ext cx="73890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/>
              <a:t>We have listed a number of countries to show the age distribution of students, with the largest proportion of students over 20 and under 30 years old.</a:t>
            </a:r>
            <a:endParaRPr sz="1200"/>
          </a:p>
        </p:txBody>
      </p:sp>
      <p:sp>
        <p:nvSpPr>
          <p:cNvPr id="133" name="Google Shape;133;p20"/>
          <p:cNvSpPr txBox="1"/>
          <p:nvPr/>
        </p:nvSpPr>
        <p:spPr>
          <a:xfrm>
            <a:off x="311725" y="311725"/>
            <a:ext cx="4987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2 Student Demographics—— </a:t>
            </a:r>
            <a:r>
              <a:rPr b="1" i="1" lang="zh-CN" sz="1800">
                <a:solidFill>
                  <a:schemeClr val="accent1"/>
                </a:solidFill>
              </a:rPr>
              <a:t>Di Nie</a:t>
            </a:r>
            <a:endParaRPr b="1" i="1" sz="18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/>
        </p:nvSpPr>
        <p:spPr>
          <a:xfrm>
            <a:off x="311725" y="311725"/>
            <a:ext cx="49875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800">
                <a:solidFill>
                  <a:schemeClr val="accent1"/>
                </a:solidFill>
              </a:rPr>
              <a:t>Part 3 Course Feedback—— </a:t>
            </a:r>
            <a:r>
              <a:rPr b="1" i="1" lang="zh-CN" sz="1800">
                <a:solidFill>
                  <a:schemeClr val="accent1"/>
                </a:solidFill>
              </a:rPr>
              <a:t>Ziming Bai</a:t>
            </a:r>
            <a:endParaRPr b="1" i="1" sz="1800">
              <a:solidFill>
                <a:schemeClr val="accent1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1207950" y="899800"/>
            <a:ext cx="67281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Overall speaking: 5 star rating comments dominate the whole comment situation.</a:t>
            </a:r>
            <a:endParaRPr/>
          </a:p>
        </p:txBody>
      </p:sp>
      <p:pic>
        <p:nvPicPr>
          <p:cNvPr id="140" name="Google Shape;1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6800" y="1575875"/>
            <a:ext cx="52387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1879125" y="4297550"/>
            <a:ext cx="4874100" cy="7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course was highly rated by the audience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